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55" Type="http://schemas.openxmlformats.org/officeDocument/2006/relationships/font" Target="fonts/OpenSans-regular.fntdata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-italic.fntdata"/><Relationship Id="rId12" Type="http://schemas.openxmlformats.org/officeDocument/2006/relationships/slide" Target="slides/slide6.xml"/><Relationship Id="rId56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6a2227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6a2227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56a22272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56a2227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56a2227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56a2227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56a22272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56a2227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56a2227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56a2227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2a98dd40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2a98dd4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5c07840f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5c07840f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5c07840f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5c07840f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5c07840f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5c07840f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5c07840f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5c07840f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70e97c0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70e97c0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5c07840f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5c07840f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5c07840f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5c07840f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5c560a79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5c560a79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5c07840f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5c07840f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2a98dd4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2a98dd4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2a98dd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2a98dd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c560a79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5c560a7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2a98dd4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2a98dd4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5fc9c62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5fc9c62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5fc9c62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5fc9c62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a98dd4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2a98dd4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5fc9c62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5fc9c62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5fc9c62f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5fc9c62f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5fc9c62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5fc9c62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5fc9c62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5fc9c62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5fc9c62f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5fc9c62f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5fc9c62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b5fc9c62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2a98dd4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2a98dd4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56a2227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56a2227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56a2227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56a2227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56a22272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56a22272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56a2227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56a2227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56a2227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56a2227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56a2227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56a2227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832305" y="4873496"/>
            <a:ext cx="1890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2865325" y="4873500"/>
            <a:ext cx="3757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Serial_Plotter_Monitor_by Dr.GVP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13450" y="127270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2094325" y="27463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Serial Monitor &amp; Plotter</a:t>
            </a:r>
            <a:endParaRPr/>
          </a:p>
        </p:txBody>
      </p:sp>
      <p:sp>
        <p:nvSpPr>
          <p:cNvPr id="105" name="Google Shape;105;p25"/>
          <p:cNvSpPr txBox="1"/>
          <p:nvPr/>
        </p:nvSpPr>
        <p:spPr>
          <a:xfrm>
            <a:off x="1619025" y="1570900"/>
            <a:ext cx="5496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Experiment - 2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2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Contd….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0" y="1668175"/>
            <a:ext cx="8003600" cy="222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Contd……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0" y="1757175"/>
            <a:ext cx="7537825" cy="206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50" y="1193075"/>
            <a:ext cx="6996676" cy="4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0" y="360875"/>
            <a:ext cx="3017250" cy="53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75" y="2186325"/>
            <a:ext cx="8107350" cy="120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Contd……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50" y="1223250"/>
            <a:ext cx="8142950" cy="3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6674" cy="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296550" y="809200"/>
            <a:ext cx="29496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Void setup( 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 i =0;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(i=0; i&lt;=1000; i++)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{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Serial.print(i)</a:t>
            </a:r>
            <a:endParaRPr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50" y="3123950"/>
            <a:ext cx="2949599" cy="17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/>
        </p:nvSpPr>
        <p:spPr>
          <a:xfrm>
            <a:off x="5719275" y="716525"/>
            <a:ext cx="27198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Void setup( 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 i =0;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(i=0; i&lt;=1000; i++)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{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8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Serial.println(i)</a:t>
            </a:r>
            <a:endParaRPr sz="18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350" y="3050000"/>
            <a:ext cx="2949600" cy="18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205650" y="445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PART - A:</a:t>
            </a:r>
            <a:r>
              <a:rPr lang="en">
                <a:solidFill>
                  <a:schemeClr val="dk1"/>
                </a:solidFill>
              </a:rPr>
              <a:t>	Plotting the serial data from LDR sensor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300" y="2571750"/>
            <a:ext cx="234315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163975" y="555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Circuit diagram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300" y="1195225"/>
            <a:ext cx="4480775" cy="31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177400" y="95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Apparatus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034075" y="966925"/>
            <a:ext cx="77982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1.PC with Arduino IDE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2.Arduino UNO Board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3.USB cable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4.Light Dependent Resistor(photoresistor)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5.Bread board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6.220Ω resistor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7.Jumper wires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1" name="Google Shape;221;p4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56525" y="95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Implementation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025" y="719275"/>
            <a:ext cx="19161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300" y="987412"/>
            <a:ext cx="27618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6350"/>
            <a:ext cx="2933701" cy="20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06763" y="2631900"/>
            <a:ext cx="18764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625" y="3322475"/>
            <a:ext cx="24047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5950" y="1682675"/>
            <a:ext cx="1781175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5950" y="3773700"/>
            <a:ext cx="1781175" cy="11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825" y="719275"/>
            <a:ext cx="4309553" cy="41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50" y="1170988"/>
            <a:ext cx="4429800" cy="28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400" y="267300"/>
            <a:ext cx="2476500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9275" y="2824900"/>
            <a:ext cx="2476500" cy="1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350" y="208150"/>
            <a:ext cx="4986775" cy="4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241725"/>
            <a:ext cx="85206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ARDUINO Program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752100" y="793025"/>
            <a:ext cx="80802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7350">
                <a:solidFill>
                  <a:schemeClr val="dk2"/>
                </a:solidFill>
              </a:rPr>
              <a:t>/</a:t>
            </a:r>
            <a:r>
              <a:rPr b="1" lang="en" sz="7350">
                <a:solidFill>
                  <a:schemeClr val="dk2"/>
                </a:solidFill>
              </a:rPr>
              <a:t>/ </a:t>
            </a:r>
            <a:r>
              <a:rPr b="1" lang="en" sz="7350">
                <a:solidFill>
                  <a:schemeClr val="dk1"/>
                </a:solidFill>
              </a:rPr>
              <a:t>PART-A: Serial print &amp; plot of voltage across LDR</a:t>
            </a:r>
            <a:endParaRPr b="1" sz="7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void setup(</a:t>
            </a:r>
            <a:r>
              <a:rPr b="1" lang="en" sz="7350">
                <a:solidFill>
                  <a:schemeClr val="dk2"/>
                </a:solidFill>
              </a:rPr>
              <a:t>)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{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 Serial.begin(9600);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350">
                <a:solidFill>
                  <a:schemeClr val="dk2"/>
                </a:solidFill>
              </a:rPr>
              <a:t>}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void loop()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{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  Serial.println(analogRead(A0));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7350">
                <a:solidFill>
                  <a:schemeClr val="dk2"/>
                </a:solidFill>
              </a:rPr>
              <a:t>}</a:t>
            </a:r>
            <a:endParaRPr b="1" sz="73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75" y="365850"/>
            <a:ext cx="4054900" cy="46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ARDUINO - IDE</a:t>
            </a:r>
            <a:endParaRPr/>
          </a:p>
        </p:txBody>
      </p:sp>
      <p:sp>
        <p:nvSpPr>
          <p:cNvPr id="260" name="Google Shape;260;p4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Results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5" y="1517525"/>
            <a:ext cx="3129075" cy="2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7"/>
          <p:cNvSpPr/>
          <p:nvPr/>
        </p:nvSpPr>
        <p:spPr>
          <a:xfrm>
            <a:off x="738625" y="1517525"/>
            <a:ext cx="3182700" cy="29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050" y="1665250"/>
            <a:ext cx="3286125" cy="27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/>
          <p:nvPr/>
        </p:nvSpPr>
        <p:spPr>
          <a:xfrm>
            <a:off x="4754050" y="1517600"/>
            <a:ext cx="3652800" cy="29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7"/>
          <p:cNvSpPr txBox="1"/>
          <p:nvPr/>
        </p:nvSpPr>
        <p:spPr>
          <a:xfrm>
            <a:off x="5382450" y="1101125"/>
            <a:ext cx="255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Serial plotter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5993550" y="1611275"/>
            <a:ext cx="1328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2" name="Google Shape;272;p47"/>
          <p:cNvCxnSpPr/>
          <p:nvPr/>
        </p:nvCxnSpPr>
        <p:spPr>
          <a:xfrm>
            <a:off x="7095600" y="4404875"/>
            <a:ext cx="1087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7"/>
          <p:cNvCxnSpPr/>
          <p:nvPr/>
        </p:nvCxnSpPr>
        <p:spPr>
          <a:xfrm rot="10800000">
            <a:off x="4997425" y="2131025"/>
            <a:ext cx="0" cy="5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47"/>
          <p:cNvSpPr/>
          <p:nvPr/>
        </p:nvSpPr>
        <p:spPr>
          <a:xfrm>
            <a:off x="5276575" y="2898483"/>
            <a:ext cx="2906825" cy="288100"/>
          </a:xfrm>
          <a:custGeom>
            <a:rect b="b" l="l" r="r" t="t"/>
            <a:pathLst>
              <a:path extrusionOk="0" h="11524" w="116273">
                <a:moveTo>
                  <a:pt x="0" y="6648"/>
                </a:moveTo>
                <a:cubicBezTo>
                  <a:pt x="1283" y="4999"/>
                  <a:pt x="2497" y="869"/>
                  <a:pt x="4235" y="2028"/>
                </a:cubicBezTo>
                <a:cubicBezTo>
                  <a:pt x="6835" y="3762"/>
                  <a:pt x="7315" y="7758"/>
                  <a:pt x="7315" y="10883"/>
                </a:cubicBezTo>
                <a:cubicBezTo>
                  <a:pt x="7315" y="11525"/>
                  <a:pt x="7112" y="9567"/>
                  <a:pt x="7315" y="8958"/>
                </a:cubicBezTo>
                <a:cubicBezTo>
                  <a:pt x="7672" y="7886"/>
                  <a:pt x="8340" y="4895"/>
                  <a:pt x="8855" y="4723"/>
                </a:cubicBezTo>
                <a:cubicBezTo>
                  <a:pt x="10004" y="4340"/>
                  <a:pt x="9569" y="7803"/>
                  <a:pt x="10780" y="7803"/>
                </a:cubicBezTo>
                <a:cubicBezTo>
                  <a:pt x="12675" y="7803"/>
                  <a:pt x="12019" y="1585"/>
                  <a:pt x="13475" y="2798"/>
                </a:cubicBezTo>
                <a:cubicBezTo>
                  <a:pt x="15861" y="4786"/>
                  <a:pt x="14257" y="6263"/>
                  <a:pt x="15400" y="6263"/>
                </a:cubicBezTo>
                <a:cubicBezTo>
                  <a:pt x="17033" y="6263"/>
                  <a:pt x="17404" y="3528"/>
                  <a:pt x="18865" y="2798"/>
                </a:cubicBezTo>
                <a:cubicBezTo>
                  <a:pt x="20488" y="1986"/>
                  <a:pt x="21092" y="7460"/>
                  <a:pt x="22715" y="6648"/>
                </a:cubicBezTo>
                <a:cubicBezTo>
                  <a:pt x="23957" y="6027"/>
                  <a:pt x="23656" y="3411"/>
                  <a:pt x="25025" y="3183"/>
                </a:cubicBezTo>
                <a:cubicBezTo>
                  <a:pt x="26728" y="2899"/>
                  <a:pt x="27840" y="8029"/>
                  <a:pt x="28876" y="6648"/>
                </a:cubicBezTo>
                <a:cubicBezTo>
                  <a:pt x="29586" y="5701"/>
                  <a:pt x="30064" y="3579"/>
                  <a:pt x="31186" y="3953"/>
                </a:cubicBezTo>
                <a:cubicBezTo>
                  <a:pt x="32385" y="4353"/>
                  <a:pt x="31755" y="8227"/>
                  <a:pt x="32726" y="7418"/>
                </a:cubicBezTo>
                <a:cubicBezTo>
                  <a:pt x="34544" y="5903"/>
                  <a:pt x="35673" y="355"/>
                  <a:pt x="37346" y="2028"/>
                </a:cubicBezTo>
                <a:cubicBezTo>
                  <a:pt x="38494" y="3176"/>
                  <a:pt x="37346" y="6135"/>
                  <a:pt x="38886" y="6648"/>
                </a:cubicBezTo>
                <a:cubicBezTo>
                  <a:pt x="40445" y="7168"/>
                  <a:pt x="40323" y="2798"/>
                  <a:pt x="41966" y="2798"/>
                </a:cubicBezTo>
                <a:cubicBezTo>
                  <a:pt x="43921" y="2798"/>
                  <a:pt x="42422" y="7570"/>
                  <a:pt x="44276" y="8188"/>
                </a:cubicBezTo>
                <a:cubicBezTo>
                  <a:pt x="46774" y="9021"/>
                  <a:pt x="47804" y="551"/>
                  <a:pt x="49666" y="2413"/>
                </a:cubicBezTo>
                <a:cubicBezTo>
                  <a:pt x="51039" y="3786"/>
                  <a:pt x="49063" y="6815"/>
                  <a:pt x="50436" y="8188"/>
                </a:cubicBezTo>
                <a:cubicBezTo>
                  <a:pt x="51785" y="9537"/>
                  <a:pt x="52937" y="2604"/>
                  <a:pt x="54286" y="3953"/>
                </a:cubicBezTo>
                <a:cubicBezTo>
                  <a:pt x="55277" y="4944"/>
                  <a:pt x="54536" y="5347"/>
                  <a:pt x="55056" y="6648"/>
                </a:cubicBezTo>
                <a:cubicBezTo>
                  <a:pt x="55801" y="8509"/>
                  <a:pt x="56961" y="2514"/>
                  <a:pt x="58906" y="2028"/>
                </a:cubicBezTo>
                <a:cubicBezTo>
                  <a:pt x="60567" y="1613"/>
                  <a:pt x="59780" y="5344"/>
                  <a:pt x="60061" y="7033"/>
                </a:cubicBezTo>
                <a:cubicBezTo>
                  <a:pt x="60269" y="8280"/>
                  <a:pt x="60614" y="4358"/>
                  <a:pt x="61601" y="3568"/>
                </a:cubicBezTo>
                <a:cubicBezTo>
                  <a:pt x="62525" y="2829"/>
                  <a:pt x="63805" y="7442"/>
                  <a:pt x="63912" y="6263"/>
                </a:cubicBezTo>
                <a:cubicBezTo>
                  <a:pt x="64063" y="4597"/>
                  <a:pt x="64966" y="1700"/>
                  <a:pt x="66607" y="2028"/>
                </a:cubicBezTo>
                <a:cubicBezTo>
                  <a:pt x="67341" y="2175"/>
                  <a:pt x="67525" y="3243"/>
                  <a:pt x="67762" y="3953"/>
                </a:cubicBezTo>
                <a:cubicBezTo>
                  <a:pt x="68186" y="5224"/>
                  <a:pt x="68654" y="9117"/>
                  <a:pt x="68917" y="7803"/>
                </a:cubicBezTo>
                <a:cubicBezTo>
                  <a:pt x="69300" y="5886"/>
                  <a:pt x="69479" y="3287"/>
                  <a:pt x="71227" y="2413"/>
                </a:cubicBezTo>
                <a:cubicBezTo>
                  <a:pt x="71916" y="2069"/>
                  <a:pt x="72266" y="1828"/>
                  <a:pt x="72767" y="2413"/>
                </a:cubicBezTo>
                <a:cubicBezTo>
                  <a:pt x="74088" y="3954"/>
                  <a:pt x="73371" y="9729"/>
                  <a:pt x="74692" y="8188"/>
                </a:cubicBezTo>
                <a:cubicBezTo>
                  <a:pt x="76679" y="5870"/>
                  <a:pt x="76777" y="1915"/>
                  <a:pt x="77002" y="2028"/>
                </a:cubicBezTo>
                <a:cubicBezTo>
                  <a:pt x="78895" y="2975"/>
                  <a:pt x="76425" y="8188"/>
                  <a:pt x="78542" y="8188"/>
                </a:cubicBezTo>
                <a:cubicBezTo>
                  <a:pt x="81603" y="8188"/>
                  <a:pt x="82264" y="-2291"/>
                  <a:pt x="83547" y="488"/>
                </a:cubicBezTo>
                <a:cubicBezTo>
                  <a:pt x="84113" y="1715"/>
                  <a:pt x="84397" y="8493"/>
                  <a:pt x="85087" y="7803"/>
                </a:cubicBezTo>
                <a:cubicBezTo>
                  <a:pt x="86710" y="6180"/>
                  <a:pt x="86114" y="616"/>
                  <a:pt x="88167" y="1643"/>
                </a:cubicBezTo>
                <a:cubicBezTo>
                  <a:pt x="90324" y="2721"/>
                  <a:pt x="89741" y="6305"/>
                  <a:pt x="91247" y="8188"/>
                </a:cubicBezTo>
                <a:cubicBezTo>
                  <a:pt x="93077" y="10475"/>
                  <a:pt x="93627" y="2755"/>
                  <a:pt x="95482" y="488"/>
                </a:cubicBezTo>
                <a:cubicBezTo>
                  <a:pt x="96720" y="-1025"/>
                  <a:pt x="97487" y="3947"/>
                  <a:pt x="97792" y="5878"/>
                </a:cubicBezTo>
                <a:cubicBezTo>
                  <a:pt x="97932" y="6765"/>
                  <a:pt x="97792" y="9471"/>
                  <a:pt x="97792" y="8573"/>
                </a:cubicBezTo>
                <a:cubicBezTo>
                  <a:pt x="97792" y="6052"/>
                  <a:pt x="97780" y="-356"/>
                  <a:pt x="99717" y="1258"/>
                </a:cubicBezTo>
                <a:cubicBezTo>
                  <a:pt x="101040" y="2360"/>
                  <a:pt x="101423" y="4266"/>
                  <a:pt x="102028" y="5878"/>
                </a:cubicBezTo>
                <a:cubicBezTo>
                  <a:pt x="102258" y="6491"/>
                  <a:pt x="102413" y="8457"/>
                  <a:pt x="102413" y="7803"/>
                </a:cubicBezTo>
                <a:cubicBezTo>
                  <a:pt x="102413" y="6494"/>
                  <a:pt x="101968" y="4439"/>
                  <a:pt x="103183" y="3953"/>
                </a:cubicBezTo>
                <a:cubicBezTo>
                  <a:pt x="104542" y="3410"/>
                  <a:pt x="104415" y="7418"/>
                  <a:pt x="105878" y="7418"/>
                </a:cubicBezTo>
                <a:cubicBezTo>
                  <a:pt x="107330" y="7418"/>
                  <a:pt x="107549" y="3986"/>
                  <a:pt x="108958" y="4338"/>
                </a:cubicBezTo>
                <a:cubicBezTo>
                  <a:pt x="110299" y="4673"/>
                  <a:pt x="109187" y="8625"/>
                  <a:pt x="110498" y="8188"/>
                </a:cubicBezTo>
                <a:cubicBezTo>
                  <a:pt x="112004" y="7686"/>
                  <a:pt x="110096" y="3257"/>
                  <a:pt x="111653" y="3568"/>
                </a:cubicBezTo>
                <a:cubicBezTo>
                  <a:pt x="120326" y="5303"/>
                  <a:pt x="107633" y="6263"/>
                  <a:pt x="113193" y="6263"/>
                </a:cubicBezTo>
                <a:cubicBezTo>
                  <a:pt x="114404" y="6263"/>
                  <a:pt x="115190" y="3797"/>
                  <a:pt x="116273" y="433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Google Shape;275;p47"/>
          <p:cNvSpPr txBox="1"/>
          <p:nvPr/>
        </p:nvSpPr>
        <p:spPr>
          <a:xfrm>
            <a:off x="7182375" y="3988700"/>
            <a:ext cx="1001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47"/>
          <p:cNvSpPr txBox="1"/>
          <p:nvPr/>
        </p:nvSpPr>
        <p:spPr>
          <a:xfrm>
            <a:off x="4516175" y="408100"/>
            <a:ext cx="132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7"/>
          <p:cNvSpPr txBox="1"/>
          <p:nvPr/>
        </p:nvSpPr>
        <p:spPr>
          <a:xfrm rot="-5400000">
            <a:off x="4573925" y="523625"/>
            <a:ext cx="1001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4685700" y="2142250"/>
            <a:ext cx="249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 rot="-5400000">
            <a:off x="4436950" y="2177975"/>
            <a:ext cx="974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LDR Value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4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249850" y="39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91440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5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- B:</a:t>
            </a:r>
            <a:r>
              <a:rPr lang="en" sz="4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Serial Plotter - Sine waveform</a:t>
            </a:r>
            <a:endParaRPr sz="4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3">
            <a:alphaModFix/>
          </a:blip>
          <a:srcRect b="10007" l="0" r="11855" t="0"/>
          <a:stretch/>
        </p:blipFill>
        <p:spPr>
          <a:xfrm>
            <a:off x="3074025" y="2672475"/>
            <a:ext cx="2995951" cy="1528925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4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66075" y="477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Part-B</a:t>
            </a:r>
            <a:endParaRPr sz="24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1911300" y="335275"/>
            <a:ext cx="6114900" cy="4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//PART-B: printing of sine wave plot</a:t>
            </a:r>
            <a:endParaRPr sz="25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setup()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Serial.begin(9600);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loop() 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for(int i = 0; i &lt;= 360; i += 30) 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{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float y1 = 1 * sin(i * M_PI / 180);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Serial.print(i);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Serial.print(" , ");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t/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Serial.println(y1);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delay(200);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}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81925" y="65000"/>
            <a:ext cx="58677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IDE</a:t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800" y="706975"/>
            <a:ext cx="4819650" cy="4324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50"/>
          <p:cNvSpPr/>
          <p:nvPr/>
        </p:nvSpPr>
        <p:spPr>
          <a:xfrm>
            <a:off x="3746025" y="2093775"/>
            <a:ext cx="2792700" cy="38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5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66075" y="549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Result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175" y="1059525"/>
            <a:ext cx="5074776" cy="2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50" y="1157700"/>
            <a:ext cx="2102950" cy="2802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51"/>
          <p:cNvSpPr txBox="1"/>
          <p:nvPr/>
        </p:nvSpPr>
        <p:spPr>
          <a:xfrm>
            <a:off x="5539463" y="743075"/>
            <a:ext cx="1900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Serial plotter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5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400075" y="2371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- ADVANCED</a:t>
            </a:r>
            <a:endParaRPr/>
          </a:p>
        </p:txBody>
      </p:sp>
      <p:sp>
        <p:nvSpPr>
          <p:cNvPr id="317" name="Google Shape;317;p52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126100" y="561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LDR based Projects</a:t>
            </a:r>
            <a:endParaRPr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1018725" y="913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8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b="1" lang="en" sz="1500">
                <a:solidFill>
                  <a:srgbClr val="1618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Arduino with LDR Project Using LED Schematics</a:t>
            </a:r>
            <a:endParaRPr b="1" sz="1500">
              <a:solidFill>
                <a:srgbClr val="1618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8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2.Arduino with LDR Project Using Relay Schematics</a:t>
            </a:r>
            <a:endParaRPr b="1" sz="1500">
              <a:solidFill>
                <a:srgbClr val="1618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8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Automatic Curtain Operation Using LDR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4. LDR Plus GSM Based Security System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5. LDR-Based DC Motor Speed Control</a:t>
            </a:r>
            <a:endParaRPr b="1" sz="15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6181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Experiment - 2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1223300" y="1727100"/>
            <a:ext cx="59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PART - A:</a:t>
            </a:r>
            <a:r>
              <a:rPr lang="en">
                <a:solidFill>
                  <a:srgbClr val="000000"/>
                </a:solidFill>
              </a:rPr>
              <a:t>	Plotting the Serial data from LDR sensor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PART - B:</a:t>
            </a:r>
            <a:r>
              <a:rPr lang="en">
                <a:solidFill>
                  <a:srgbClr val="000000"/>
                </a:solidFill>
              </a:rPr>
              <a:t>	Serial Plotter - Sine waveforms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126100" y="126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5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A86E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1.Arduino with LDR Project Using LED Schematics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075" y="893800"/>
            <a:ext cx="7381875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37725" y="650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code</a:t>
            </a:r>
            <a:endParaRPr/>
          </a:p>
        </p:txBody>
      </p:sp>
      <p:sp>
        <p:nvSpPr>
          <p:cNvPr id="337" name="Google Shape;337;p55"/>
          <p:cNvSpPr txBox="1"/>
          <p:nvPr/>
        </p:nvSpPr>
        <p:spPr>
          <a:xfrm>
            <a:off x="463800" y="688400"/>
            <a:ext cx="86802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 LDRInput=A0; //Set Analog Input A0 for LDR.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 LED=2;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void setup() {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Serial.begin(9600);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pinMode(LDRInput,INPUT);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pinMode(LED,OUTPUT);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}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void loop() {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 value=analogRead(LDRInput);//Reads the Value of LDR(light).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Serial.println("LDR value is :");//Prints the value of LDR to Serial Monitor.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Serial.println(value);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LDR_Threshold=300;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if(value&lt;LDR_Threshold)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{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digitalWrite(LED,HIGH);//The LED turns ON in Dark.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}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else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{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digitalWrite(LED,LOW);//The LED turns OFF in Light.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}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}</a:t>
            </a:r>
            <a:endParaRPr sz="1300"/>
          </a:p>
        </p:txBody>
      </p:sp>
      <p:sp>
        <p:nvSpPr>
          <p:cNvPr id="338" name="Google Shape;338;p5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126100" y="126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86E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Arduino with LDR Project Using Relay Schematics</a:t>
            </a:r>
            <a:endParaRPr sz="1500">
              <a:solidFill>
                <a:srgbClr val="4A86E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4A86E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25" y="681725"/>
            <a:ext cx="7334250" cy="3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126100" y="126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9024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0" lang="en" sz="2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Automatic Curtain Operation Using LDR</a:t>
            </a:r>
            <a:endParaRPr b="0" sz="2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4A86E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125" y="798925"/>
            <a:ext cx="6628200" cy="3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/>
          <p:nvPr/>
        </p:nvSpPr>
        <p:spPr>
          <a:xfrm>
            <a:off x="315850" y="4665450"/>
            <a:ext cx="8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https://www.electronicsforu.com/electronics-projects/prototypes/automatic-curtain-operation-using-ldr</a:t>
            </a:r>
            <a:endParaRPr/>
          </a:p>
        </p:txBody>
      </p:sp>
      <p:sp>
        <p:nvSpPr>
          <p:cNvPr id="353" name="Google Shape;353;p5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126100" y="126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4. LDR Plus GSM Based Security System</a:t>
            </a:r>
            <a:endParaRPr b="0" sz="2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4A86E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00" y="666750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611850" y="4639800"/>
            <a:ext cx="79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https://www.electronicsforu.com/electronics-projects/ldr-plus-gsm-based-security-system</a:t>
            </a:r>
            <a:endParaRPr/>
          </a:p>
        </p:txBody>
      </p:sp>
      <p:sp>
        <p:nvSpPr>
          <p:cNvPr id="361" name="Google Shape;361;p5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126100" y="126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0" lang="en" sz="2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LDR-Based DC Motor Speed Control</a:t>
            </a:r>
            <a:endParaRPr b="0" sz="2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4A86E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114750"/>
            <a:ext cx="60579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 txBox="1"/>
          <p:nvPr/>
        </p:nvSpPr>
        <p:spPr>
          <a:xfrm>
            <a:off x="192100" y="4692800"/>
            <a:ext cx="83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https://www.electronicsforu.com/buyers-guides/hardware-buyers-guide/ldr-based-dc-motor-speed-control</a:t>
            </a:r>
            <a:endParaRPr/>
          </a:p>
        </p:txBody>
      </p:sp>
      <p:sp>
        <p:nvSpPr>
          <p:cNvPr id="369" name="Google Shape;369;p5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361900"/>
            <a:ext cx="59626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Syntax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775" y="1859425"/>
            <a:ext cx="7070100" cy="22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25" y="324050"/>
            <a:ext cx="7966876" cy="37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Serial.begin( )</a:t>
            </a:r>
            <a:endParaRPr sz="24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25" y="2634800"/>
            <a:ext cx="6795024" cy="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519825"/>
            <a:ext cx="7840376" cy="38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75" y="502025"/>
            <a:ext cx="8285299" cy="41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150" y="391350"/>
            <a:ext cx="7047850" cy="24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00" y="133425"/>
            <a:ext cx="3213025" cy="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25" y="3341875"/>
            <a:ext cx="7804800" cy="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